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0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7" r:id="rId10"/>
    <p:sldId id="333" r:id="rId11"/>
    <p:sldId id="312" r:id="rId12"/>
    <p:sldId id="313" r:id="rId13"/>
    <p:sldId id="316" r:id="rId14"/>
    <p:sldId id="334" r:id="rId15"/>
    <p:sldId id="336" r:id="rId16"/>
    <p:sldId id="335" r:id="rId17"/>
    <p:sldId id="338" r:id="rId18"/>
    <p:sldId id="323" r:id="rId19"/>
    <p:sldId id="320" r:id="rId20"/>
    <p:sldId id="321" r:id="rId21"/>
    <p:sldId id="322" r:id="rId22"/>
    <p:sldId id="305" r:id="rId23"/>
    <p:sldId id="318" r:id="rId24"/>
    <p:sldId id="319" r:id="rId25"/>
    <p:sldId id="306" r:id="rId26"/>
    <p:sldId id="324" r:id="rId27"/>
    <p:sldId id="314" r:id="rId28"/>
    <p:sldId id="309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0CF"/>
    <a:srgbClr val="C41A16"/>
    <a:srgbClr val="FBE5D6"/>
    <a:srgbClr val="50E6AD"/>
    <a:srgbClr val="FF8000"/>
    <a:srgbClr val="73E6BA"/>
    <a:srgbClr val="D1E6DE"/>
    <a:srgbClr val="00A153"/>
    <a:srgbClr val="F6AF2A"/>
    <a:srgbClr val="BF7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27"/>
    <p:restoredTop sz="97869"/>
  </p:normalViewPr>
  <p:slideViewPr>
    <p:cSldViewPr snapToGrid="0" snapToObjects="1">
      <p:cViewPr varScale="1">
        <p:scale>
          <a:sx n="292" d="100"/>
          <a:sy n="292" d="100"/>
        </p:scale>
        <p:origin x="184" y="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11/28/25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C9D8-FCA9-A38E-F14B-D713CC60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5FAA6-6B2C-F2C7-E17F-6EBC74120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B7546-0843-3FAA-F1A7-BE75159E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C7B8-AD7B-6DF4-542F-202B784A9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816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C296-D149-ABD6-3C25-1845680F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476-BC63-D995-DAE7-8621983AE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3BD65-049E-7057-C70D-CC1C172D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4716-6449-1371-A20A-63464164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11/28/25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11/28/25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nyurl.com/fchFAQn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195388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087" y="1379496"/>
            <a:ext cx="4015141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243224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  <a:tabLst>
                <a:tab pos="4054475" algn="r"/>
              </a:tabLst>
            </a:pPr>
            <a:r>
              <a:rPr lang="nl-NL" sz="1200" dirty="0"/>
              <a:t>Eigenlijk zijn er </a:t>
            </a:r>
            <a:r>
              <a:rPr lang="nl-NL" sz="1200" dirty="0">
                <a:solidFill>
                  <a:srgbClr val="D16349"/>
                </a:solidFill>
              </a:rPr>
              <a:t>twee apps:</a:t>
            </a:r>
            <a:endParaRPr lang="nl-NL" sz="10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Web:</a:t>
            </a:r>
            <a:r>
              <a:rPr lang="nl-NL" sz="1000" dirty="0">
                <a:solidFill>
                  <a:schemeClr val="tx1"/>
                </a:solidFill>
              </a:rPr>
              <a:t> Android, Windows, Mac, laptops, mobile…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Apple</a:t>
            </a:r>
            <a:r>
              <a:rPr lang="nl-NL" sz="1000" dirty="0">
                <a:solidFill>
                  <a:schemeClr val="tx1"/>
                </a:solidFill>
              </a:rPr>
              <a:t>: iPhone &amp; iPad (Apple App Store, gratis)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Ontworpen rondom</a:t>
            </a:r>
            <a:r>
              <a:rPr lang="nl-NL" sz="1200" dirty="0">
                <a:solidFill>
                  <a:srgbClr val="D16349"/>
                </a:solidFill>
              </a:rPr>
              <a:t> Fotoclub </a:t>
            </a:r>
            <a:r>
              <a:rPr lang="nl-NL" sz="1200" dirty="0"/>
              <a:t>concept </a:t>
            </a:r>
            <a:r>
              <a:rPr lang="nl-NL" sz="800" dirty="0"/>
              <a:t>(i.t.t. Instagram, </a:t>
            </a:r>
            <a:r>
              <a:rPr lang="nl-NL" sz="800" dirty="0" err="1"/>
              <a:t>Glass</a:t>
            </a:r>
            <a:r>
              <a:rPr lang="nl-NL" sz="800" dirty="0"/>
              <a:t>, 500px,…)</a:t>
            </a:r>
            <a:endParaRPr lang="nl-NL" sz="9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  <a:r>
              <a:rPr lang="nl-NL" sz="1000" dirty="0"/>
              <a:t> 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 Brabant-Oost </a:t>
            </a:r>
            <a:r>
              <a:rPr lang="nl-NL" sz="900" dirty="0">
                <a:solidFill>
                  <a:schemeClr val="tx1"/>
                </a:solidFill>
              </a:rPr>
              <a:t>(“</a:t>
            </a:r>
            <a:r>
              <a:rPr lang="nl-NL" sz="900" i="1" dirty="0">
                <a:solidFill>
                  <a:schemeClr val="tx1"/>
                </a:solidFill>
              </a:rPr>
              <a:t>Klik en Connect”</a:t>
            </a:r>
            <a:r>
              <a:rPr lang="nl-NL" sz="900" dirty="0">
                <a:solidFill>
                  <a:schemeClr val="tx1"/>
                </a:solidFill>
              </a:rPr>
              <a:t>)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40"/>
              </a:spcBef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</a:t>
            </a:r>
            <a:r>
              <a:rPr lang="nl-NL" sz="1000" dirty="0" err="1">
                <a:solidFill>
                  <a:schemeClr val="tx1"/>
                </a:solidFill>
              </a:rPr>
              <a:t>tzt</a:t>
            </a:r>
            <a:r>
              <a:rPr lang="nl-NL" sz="1000" dirty="0">
                <a:solidFill>
                  <a:schemeClr val="tx1"/>
                </a:solidFill>
              </a:rPr>
              <a:t>) 100+ clubs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00"/>
              </a:spcBef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	</a:t>
            </a:r>
            <a:r>
              <a:rPr lang="nl-NL" sz="1000" dirty="0"/>
              <a:t> 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Functionaliteit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Ondersteunt ook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(groepje per regio)</a:t>
            </a:r>
          </a:p>
          <a:p>
            <a:pPr marL="496888" lvl="1" indent="-158750"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vinden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eenzelfde expertise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“panorama”, “straat”)	</a:t>
            </a:r>
            <a:r>
              <a:rPr lang="nl-NL" sz="1000" dirty="0"/>
              <a:t>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web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</a:t>
            </a:r>
            <a:r>
              <a:rPr lang="nl-NL" sz="8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Er komen ≈maandelijks software updates</a:t>
            </a: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Tweetalig: Nederlands en Engels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29 Nov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360582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360582"/>
            <a:ext cx="1821255" cy="363452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B62109-568B-1F83-7482-7ED3281D034E}"/>
              </a:ext>
            </a:extLst>
          </p:cNvPr>
          <p:cNvSpPr/>
          <p:nvPr/>
        </p:nvSpPr>
        <p:spPr>
          <a:xfrm>
            <a:off x="2514599" y="1207008"/>
            <a:ext cx="2247181" cy="283464"/>
          </a:xfrm>
          <a:prstGeom prst="wedgeRoundRectCallout">
            <a:avLst>
              <a:gd name="adj1" fmla="val 47854"/>
              <a:gd name="adj2" fmla="val 19135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⏳</a:t>
            </a:r>
            <a:r>
              <a:rPr lang="nl-NL" sz="1200" dirty="0">
                <a:solidFill>
                  <a:schemeClr val="tx1"/>
                </a:solidFill>
              </a:rPr>
              <a:t> = komen verderop op terug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F0F779-F592-6D21-3C6E-655A87E3F2E1}"/>
              </a:ext>
            </a:extLst>
          </p:cNvPr>
          <p:cNvSpPr/>
          <p:nvPr/>
        </p:nvSpPr>
        <p:spPr>
          <a:xfrm>
            <a:off x="6631545" y="2258095"/>
            <a:ext cx="2247181" cy="1232451"/>
          </a:xfrm>
          <a:prstGeom prst="wedgeRoundRectCallout">
            <a:avLst>
              <a:gd name="adj1" fmla="val -98075"/>
              <a:gd name="adj2" fmla="val -2210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🤷 </a:t>
            </a:r>
            <a:r>
              <a:rPr lang="nl-NL" sz="1100" u="sng" dirty="0">
                <a:solidFill>
                  <a:schemeClr val="tx1"/>
                </a:solidFill>
              </a:rPr>
              <a:t>Relevantie?</a:t>
            </a:r>
            <a:endParaRPr lang="nl-NL" sz="1100" dirty="0">
              <a:solidFill>
                <a:schemeClr val="tx1"/>
              </a:solidFill>
            </a:endParaRP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Processen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Organisatie &amp; rollen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Privacy en controle over data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Data onderhoud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Robuustheid</a:t>
            </a:r>
          </a:p>
        </p:txBody>
      </p:sp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267C19E-7768-88FB-F6F6-3907A500B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6" y="504321"/>
            <a:ext cx="5798096" cy="30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343780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</a:t>
            </a:r>
            <a:r>
              <a:rPr lang="en-US" dirty="0"/>
              <a:t>(s) </a:t>
            </a:r>
            <a:r>
              <a:rPr lang="en-NL"/>
              <a:t>voeg</a:t>
            </a:r>
            <a:r>
              <a:rPr lang="en-US" dirty="0"/>
              <a:t>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66458" y="3582879"/>
            <a:ext cx="5750765" cy="156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Clubs </a:t>
            </a:r>
            <a:r>
              <a:rPr lang="en-US" sz="1400" dirty="0" err="1"/>
              <a:t>leveren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41A16"/>
                </a:solidFill>
              </a:rPr>
              <a:t>rode</a:t>
            </a:r>
            <a:r>
              <a:rPr lang="en-US" sz="1400" dirty="0"/>
              <a:t> </a:t>
            </a:r>
            <a:r>
              <a:rPr lang="en-US" sz="1400" dirty="0" err="1"/>
              <a:t>gemarkeerde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endParaRPr lang="en-US" sz="14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Alleen </a:t>
            </a:r>
            <a:r>
              <a:rPr lang="en-US" sz="1200" dirty="0" err="1"/>
              <a:t>clubnaam</a:t>
            </a:r>
            <a:r>
              <a:rPr lang="en-US" sz="1200" dirty="0"/>
              <a:t>, </a:t>
            </a:r>
            <a:r>
              <a:rPr lang="en-US" sz="1200" dirty="0" err="1"/>
              <a:t>gemeente</a:t>
            </a:r>
            <a:r>
              <a:rPr lang="en-US" sz="1200" dirty="0"/>
              <a:t> </a:t>
            </a:r>
            <a:r>
              <a:rPr lang="en-NL" sz="1200"/>
              <a:t>en </a:t>
            </a:r>
            <a:r>
              <a:rPr lang="en-US" sz="1200" dirty="0"/>
              <a:t>GPS </a:t>
            </a:r>
            <a:r>
              <a:rPr lang="en-US" sz="1200" dirty="0" err="1"/>
              <a:t>coordinaten</a:t>
            </a:r>
            <a:r>
              <a:rPr lang="en-US" sz="1200" dirty="0"/>
              <a:t> </a:t>
            </a:r>
            <a:r>
              <a:rPr lang="en-NL" sz="1200"/>
              <a:t>zijn </a:t>
            </a:r>
            <a:r>
              <a:rPr lang="en-US" sz="1200" dirty="0" err="1"/>
              <a:t>vereist</a:t>
            </a:r>
            <a:r>
              <a:rPr lang="en-NL" sz="1200"/>
              <a:t>.</a:t>
            </a:r>
            <a:endParaRPr lang="en-US" sz="12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050" dirty="0">
                <a:solidFill>
                  <a:srgbClr val="1C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optional: {…}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50" dirty="0"/>
              <a:t> </a:t>
            </a:r>
            <a:r>
              <a:rPr lang="en-US" sz="1200" dirty="0" err="1"/>
              <a:t>markeert</a:t>
            </a:r>
            <a:r>
              <a:rPr lang="en-US" sz="1200" dirty="0"/>
              <a:t> </a:t>
            </a:r>
            <a:r>
              <a:rPr lang="en-US" sz="1200" dirty="0" err="1"/>
              <a:t>niet-persé-vereiste</a:t>
            </a:r>
            <a:r>
              <a:rPr lang="en-US" sz="1200" dirty="0"/>
              <a:t> info.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8975" lvl="1" indent="-141288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Centrale </a:t>
            </a:r>
            <a:r>
              <a:rPr lang="en-US" sz="1200" dirty="0" err="1"/>
              <a:t>beheerder</a:t>
            </a:r>
            <a:r>
              <a:rPr lang="en-US" sz="1200" dirty="0"/>
              <a:t> </a:t>
            </a:r>
            <a:r>
              <a:rPr lang="en-US" sz="1200" dirty="0" err="1"/>
              <a:t>doet</a:t>
            </a:r>
            <a:r>
              <a:rPr lang="en-US" sz="1200" dirty="0"/>
              <a:t> </a:t>
            </a:r>
            <a:r>
              <a:rPr lang="en-US" sz="1200" dirty="0" err="1"/>
              <a:t>alleen</a:t>
            </a:r>
            <a:r>
              <a:rPr lang="en-NL" sz="1200"/>
              <a:t> </a:t>
            </a:r>
            <a:r>
              <a:rPr lang="en-NL" sz="1200" i="1"/>
              <a:t>technische</a:t>
            </a:r>
            <a:r>
              <a:rPr lang="en-NL" sz="1200"/>
              <a:t> controle </a:t>
            </a:r>
            <a:r>
              <a:rPr lang="en-US" sz="1200" dirty="0"/>
              <a:t>(</a:t>
            </a:r>
            <a:r>
              <a:rPr lang="en-US" sz="1200" dirty="0" err="1"/>
              <a:t>niet</a:t>
            </a:r>
            <a:r>
              <a:rPr lang="en-US" sz="1200" dirty="0"/>
              <a:t> </a:t>
            </a:r>
            <a:r>
              <a:rPr lang="en-US" sz="1200" dirty="0" err="1"/>
              <a:t>inhoud</a:t>
            </a:r>
            <a:r>
              <a:rPr lang="en-US" sz="1200" dirty="0"/>
              <a:t>)</a:t>
            </a:r>
            <a:r>
              <a:rPr lang="en-NL" sz="1600"/>
              <a:t>.</a:t>
            </a:r>
            <a:endParaRPr lang="en-US" sz="16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31 </a:t>
            </a:r>
            <a:r>
              <a:rPr lang="en-US" sz="1400" dirty="0" err="1"/>
              <a:t>fotobond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+44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andere</a:t>
            </a:r>
            <a:r>
              <a:rPr lang="en-US" sz="1400" dirty="0"/>
              <a:t> clubs </a:t>
            </a:r>
            <a:r>
              <a:rPr lang="en-NL" sz="1400"/>
              <a:t>staat op een vaste </a:t>
            </a:r>
            <a:r>
              <a:rPr lang="en-NL" sz="1400" u="sng"/>
              <a:t>centrale plek</a:t>
            </a:r>
            <a:endParaRPr lang="en-NL" sz="110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Dit </a:t>
            </a:r>
            <a:r>
              <a:rPr lang="en-US" sz="1400" dirty="0" err="1"/>
              <a:t>zijn</a:t>
            </a:r>
            <a:r>
              <a:rPr lang="en-US" sz="1400" dirty="0"/>
              <a:t> de 75 clubs in Brabant Oost </a:t>
            </a:r>
            <a:r>
              <a:rPr lang="en-US" sz="1050" dirty="0"/>
              <a:t>(</a:t>
            </a:r>
            <a:r>
              <a:rPr lang="en-US" sz="1050" i="1" dirty="0" err="1">
                <a:highlight>
                  <a:srgbClr val="FFFF00"/>
                </a:highlight>
              </a:rPr>
              <a:t>vrijwilligers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voor</a:t>
            </a:r>
            <a:r>
              <a:rPr lang="en-US" sz="1050" i="1" dirty="0">
                <a:highlight>
                  <a:srgbClr val="FFFF00"/>
                </a:highlight>
              </a:rPr>
              <a:t> de 15 </a:t>
            </a:r>
            <a:r>
              <a:rPr lang="en-US" sz="1050" i="1" dirty="0" err="1">
                <a:highlight>
                  <a:srgbClr val="FFFF00"/>
                </a:highlight>
              </a:rPr>
              <a:t>andere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afdelingen</a:t>
            </a:r>
            <a:r>
              <a:rPr lang="en-US" sz="1050" i="1" dirty="0"/>
              <a:t>?</a:t>
            </a:r>
            <a:r>
              <a:rPr lang="en-US" sz="1050" dirty="0"/>
              <a:t>)</a:t>
            </a:r>
            <a:endParaRPr lang="en-NL" sz="14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843924" y="1781372"/>
            <a:ext cx="1009876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4133462" y="607464"/>
            <a:ext cx="178376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01196" y="4886327"/>
            <a:ext cx="2276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Niveau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1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-517"/>
          <a:stretch>
            <a:fillRect/>
          </a:stretch>
        </p:blipFill>
        <p:spPr>
          <a:xfrm>
            <a:off x="6586604" y="110139"/>
            <a:ext cx="2370518" cy="4756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</a:t>
            </a:r>
            <a:r>
              <a:rPr lang="en-NL"/>
              <a:t>: </a:t>
            </a:r>
            <a:r>
              <a:rPr lang="en-US" dirty="0"/>
              <a:t>club</a:t>
            </a:r>
            <a:r>
              <a:rPr lang="en-NL"/>
              <a:t> voegt clubleden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99" y="689323"/>
            <a:ext cx="6126174" cy="25538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186878" y="3243201"/>
            <a:ext cx="6555116" cy="19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3175">
              <a:tabLst>
                <a:tab pos="131763" algn="l"/>
                <a:tab pos="6176963" algn="r"/>
              </a:tabLst>
            </a:pPr>
            <a:r>
              <a:rPr lang="en-NL" sz="1400"/>
              <a:t>Een fotograaf </a:t>
            </a:r>
            <a:r>
              <a:rPr lang="en-US" sz="1400" dirty="0" err="1"/>
              <a:t>kan</a:t>
            </a:r>
            <a:r>
              <a:rPr lang="en-NL" sz="1400"/>
              <a:t> in </a:t>
            </a:r>
            <a:r>
              <a:rPr lang="en-NL" sz="1400">
                <a:solidFill>
                  <a:srgbClr val="C00000"/>
                </a:solidFill>
              </a:rPr>
              <a:t>meerdere clubs</a:t>
            </a:r>
            <a:r>
              <a:rPr lang="en-NL" sz="1400"/>
              <a:t> voorkomen </a:t>
            </a:r>
            <a:r>
              <a:rPr lang="en-NL" sz="1100"/>
              <a:t>(vorige club</a:t>
            </a:r>
            <a:r>
              <a:rPr lang="en-US" sz="1100" dirty="0"/>
              <a:t>, lid van </a:t>
            </a:r>
            <a:r>
              <a:rPr lang="en-US" sz="1100" dirty="0" err="1"/>
              <a:t>beiden</a:t>
            </a:r>
            <a:r>
              <a:rPr lang="en-NL" sz="1100"/>
              <a:t>).</a:t>
            </a:r>
            <a:r>
              <a:rPr lang="en-US" sz="1100" dirty="0"/>
              <a:t> </a:t>
            </a:r>
            <a:r>
              <a:rPr lang="en-US" sz="1400" dirty="0" err="1"/>
              <a:t>Zie</a:t>
            </a:r>
            <a:r>
              <a:rPr lang="en-US" sz="1400" dirty="0"/>
              <a:t> </a:t>
            </a:r>
            <a:r>
              <a:rPr lang="nl-NL" sz="1400" dirty="0">
                <a:sym typeface="Wingdings" pitchFamily="2" charset="2"/>
              </a:rPr>
              <a:t>➡️</a:t>
            </a:r>
            <a:endParaRPr lang="en-US" sz="1400" dirty="0"/>
          </a:p>
          <a:p>
            <a:pPr>
              <a:tabLst>
                <a:tab pos="131763" algn="l"/>
                <a:tab pos="6176963" algn="r"/>
              </a:tabLst>
            </a:pPr>
            <a:r>
              <a:rPr lang="en-US" sz="1400" dirty="0" err="1"/>
              <a:t>Optionele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: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Een </a:t>
            </a:r>
            <a:r>
              <a:rPr lang="en-US" sz="1400" dirty="0" err="1"/>
              <a:t>fotograaf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specifieke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00000"/>
                </a:solidFill>
              </a:rPr>
              <a:t>rollen</a:t>
            </a:r>
            <a:r>
              <a:rPr lang="en-US" sz="1400" dirty="0"/>
              <a:t> </a:t>
            </a:r>
            <a:r>
              <a:rPr lang="en-US" sz="1400" dirty="0" err="1"/>
              <a:t>binnen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club </a:t>
            </a:r>
            <a:r>
              <a:rPr lang="en-US" sz="1400" dirty="0" err="1"/>
              <a:t>hebben</a:t>
            </a:r>
            <a:r>
              <a:rPr lang="en-US" sz="1400" dirty="0"/>
              <a:t> (</a:t>
            </a:r>
            <a:r>
              <a:rPr lang="en-US" sz="1400" dirty="0" err="1"/>
              <a:t>voorzitter</a:t>
            </a:r>
            <a:r>
              <a:rPr lang="en-US" sz="1400" dirty="0"/>
              <a:t>, </a:t>
            </a:r>
            <a:r>
              <a:rPr lang="en-US" sz="1400" dirty="0" err="1"/>
              <a:t>erelid</a:t>
            </a:r>
            <a:r>
              <a:rPr lang="en-US" sz="1400" dirty="0"/>
              <a:t>..)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Verjaardag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wordt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(iOS)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app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getoond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indien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het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binnenkort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is.</a:t>
            </a:r>
          </a:p>
          <a:p>
            <a:pPr marL="7938">
              <a:tabLst>
                <a:tab pos="131763" algn="l"/>
                <a:tab pos="6176963" algn="r"/>
              </a:tabLst>
            </a:pPr>
            <a:r>
              <a:rPr lang="en-US" sz="1400" dirty="0"/>
              <a:t>Een</a:t>
            </a:r>
            <a:r>
              <a:rPr lang="en-NL" sz="1400"/>
              <a:t> club </a:t>
            </a:r>
            <a:r>
              <a:rPr lang="en-US" sz="1400" dirty="0" err="1"/>
              <a:t>regelt</a:t>
            </a:r>
            <a:r>
              <a:rPr lang="en-US" sz="1400" dirty="0"/>
              <a:t> </a:t>
            </a:r>
            <a:r>
              <a:rPr lang="en-NL" sz="1400" i="1"/>
              <a:t>zelf</a:t>
            </a:r>
            <a:r>
              <a:rPr lang="en-NL" sz="1400"/>
              <a:t> </a:t>
            </a:r>
            <a:r>
              <a:rPr lang="en-US" sz="1400" dirty="0"/>
              <a:t>het </a:t>
            </a:r>
            <a:r>
              <a:rPr lang="en-US" sz="1400" dirty="0" err="1"/>
              <a:t>aanleveren</a:t>
            </a:r>
            <a:r>
              <a:rPr lang="en-US" sz="1400" dirty="0"/>
              <a:t> </a:t>
            </a:r>
            <a:r>
              <a:rPr lang="en-NL" sz="1400"/>
              <a:t>en </a:t>
            </a:r>
            <a:r>
              <a:rPr lang="en-US" sz="1400" dirty="0" err="1"/>
              <a:t>onder</a:t>
            </a:r>
            <a:r>
              <a:rPr lang="en-NL" sz="1400"/>
              <a:t>houden</a:t>
            </a:r>
            <a:r>
              <a:rPr lang="en-US" sz="1400" dirty="0"/>
              <a:t> van </a:t>
            </a:r>
            <a:r>
              <a:rPr lang="en-US" sz="1400" dirty="0" err="1"/>
              <a:t>hun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</a:p>
          <a:p>
            <a:pPr marL="514350" lvl="3" indent="-171450"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400" dirty="0" err="1"/>
              <a:t>Deze</a:t>
            </a:r>
            <a:r>
              <a:rPr lang="en-US" sz="1400" dirty="0"/>
              <a:t> “</a:t>
            </a:r>
            <a:r>
              <a:rPr lang="en-US" sz="1400" dirty="0" err="1"/>
              <a:t>ledenlijst</a:t>
            </a:r>
            <a:r>
              <a:rPr lang="en-US" sz="1400" dirty="0"/>
              <a:t>” </a:t>
            </a:r>
            <a:r>
              <a:rPr lang="en-NL" sz="1400"/>
              <a:t>staat </a:t>
            </a:r>
            <a:r>
              <a:rPr lang="en-US" sz="1400" dirty="0" err="1"/>
              <a:t>liefst</a:t>
            </a:r>
            <a:r>
              <a:rPr lang="en-US" sz="1400" dirty="0"/>
              <a:t> op </a:t>
            </a:r>
            <a:r>
              <a:rPr lang="en-US" sz="1400" dirty="0" err="1"/>
              <a:t>b.v.</a:t>
            </a:r>
            <a:r>
              <a:rPr lang="en-US" sz="1400" dirty="0"/>
              <a:t> website van club (of </a:t>
            </a:r>
            <a:r>
              <a:rPr lang="en-US" sz="1400" dirty="0" err="1"/>
              <a:t>evt</a:t>
            </a:r>
            <a:r>
              <a:rPr lang="en-US" sz="1400" dirty="0"/>
              <a:t> GitHub)</a:t>
            </a:r>
            <a:r>
              <a:rPr lang="en-NL" sz="140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6374673" y="2784175"/>
            <a:ext cx="191588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4281715" y="788726"/>
            <a:ext cx="1980293" cy="345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b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.json</a:t>
            </a:r>
            <a:endParaRPr lang="en-NL" sz="105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2AC68-77D9-2AB7-D306-672E85E01142}"/>
              </a:ext>
            </a:extLst>
          </p:cNvPr>
          <p:cNvSpPr txBox="1"/>
          <p:nvPr/>
        </p:nvSpPr>
        <p:spPr>
          <a:xfrm>
            <a:off x="6680410" y="4817321"/>
            <a:ext cx="220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380CFE0B-FC10-5DEB-3701-B7CD6EA9781A}"/>
              </a:ext>
            </a:extLst>
          </p:cNvPr>
          <p:cNvSpPr/>
          <p:nvPr/>
        </p:nvSpPr>
        <p:spPr>
          <a:xfrm>
            <a:off x="5348318" y="1795748"/>
            <a:ext cx="1000598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</a:t>
            </a:r>
            <a:r>
              <a:rPr lang="en-NL"/>
              <a:t>Portfolio </a:t>
            </a:r>
            <a:r>
              <a:rPr lang="en-US" dirty="0"/>
              <a:t>per</a:t>
            </a:r>
            <a:r>
              <a:rPr lang="en-NL"/>
              <a:t> clublid</a:t>
            </a:r>
            <a:endParaRPr lang="en-NL" dirty="0"/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7ED64D11-66BA-A4D8-6737-BE112C58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966" y="590795"/>
            <a:ext cx="2240182" cy="42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5939" y="444012"/>
            <a:ext cx="4573133" cy="4699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39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Foto’s </a:t>
            </a:r>
            <a:r>
              <a:rPr lang="en-US" sz="1400" dirty="0" err="1"/>
              <a:t>staan</a:t>
            </a:r>
            <a:r>
              <a:rPr lang="en-NL" sz="1400"/>
              <a:t> </a:t>
            </a:r>
            <a:r>
              <a:rPr lang="en-NL" sz="1400" dirty="0"/>
              <a:t>op </a:t>
            </a:r>
            <a:r>
              <a:rPr lang="en-NL" sz="1400"/>
              <a:t>club website</a:t>
            </a:r>
            <a:r>
              <a:rPr lang="en-US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Club is </a:t>
            </a:r>
            <a:r>
              <a:rPr lang="en-US" sz="1400" dirty="0" err="1"/>
              <a:t>verantwoordelijk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endParaRPr lang="en-NL" sz="1400" dirty="0"/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i="1" dirty="0" err="1">
                <a:solidFill>
                  <a:srgbClr val="D16349"/>
                </a:solidFill>
              </a:rPr>
              <a:t>welke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Af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en</a:t>
            </a:r>
            <a:r>
              <a:rPr lang="en-US" sz="1200" dirty="0">
                <a:solidFill>
                  <a:srgbClr val="D16349"/>
                </a:solidFill>
              </a:rPr>
              <a:t> toe </a:t>
            </a:r>
            <a:r>
              <a:rPr lang="en-US" sz="1200" dirty="0" err="1">
                <a:solidFill>
                  <a:srgbClr val="D16349"/>
                </a:solidFill>
              </a:rPr>
              <a:t>bijwerken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expo)</a:t>
            </a:r>
            <a:endParaRPr lang="en-NL" sz="1200" dirty="0">
              <a:solidFill>
                <a:srgbClr val="D16349"/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nieuw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naar</a:t>
            </a:r>
            <a:r>
              <a:rPr lang="en-US" sz="1200" dirty="0">
                <a:solidFill>
                  <a:srgbClr val="D16349"/>
                </a:solidFill>
              </a:rPr>
              <a:t> oud)</a:t>
            </a:r>
          </a:p>
          <a:p>
            <a:pPr>
              <a:tabLst>
                <a:tab pos="220663" algn="l"/>
                <a:tab pos="6176963" algn="r"/>
              </a:tabLst>
            </a:pPr>
            <a:r>
              <a:rPr lang="en-US" sz="1400" dirty="0"/>
              <a:t>	</a:t>
            </a:r>
            <a:r>
              <a:rPr lang="en-US" sz="1400" dirty="0" err="1"/>
              <a:t>Praktisch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één</a:t>
            </a:r>
            <a:r>
              <a:rPr lang="en-US" sz="1400" dirty="0"/>
              <a:t> </a:t>
            </a:r>
            <a:r>
              <a:rPr lang="en-US" sz="1400" dirty="0" err="1"/>
              <a:t>clublid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 err="1"/>
              <a:t>voor</a:t>
            </a:r>
            <a:r>
              <a:rPr lang="en-US" sz="1400" dirty="0"/>
              <a:t> de hele club </a:t>
            </a:r>
            <a:r>
              <a:rPr lang="en-US" sz="1400" dirty="0" err="1"/>
              <a:t>doet</a:t>
            </a:r>
            <a:r>
              <a:rPr lang="en-US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/>
              <a:t>Het </a:t>
            </a:r>
            <a:r>
              <a:rPr lang="en-US" sz="1400" dirty="0" err="1"/>
              <a:t>uploaden</a:t>
            </a:r>
            <a:r>
              <a:rPr lang="en-US" sz="1400" dirty="0"/>
              <a:t> van de </a:t>
            </a:r>
            <a:r>
              <a:rPr lang="en-US" sz="1400" dirty="0" err="1"/>
              <a:t>foto’s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b.v.</a:t>
            </a:r>
            <a:r>
              <a:rPr lang="en-US" sz="1400" dirty="0"/>
              <a:t> met LR Classic </a:t>
            </a:r>
            <a:r>
              <a:rPr lang="en-US" sz="1100" dirty="0"/>
              <a:t>(</a:t>
            </a:r>
            <a:r>
              <a:rPr lang="en-US" sz="1100" dirty="0" err="1"/>
              <a:t>onder</a:t>
            </a:r>
            <a:r>
              <a:rPr lang="en-US" sz="1100" dirty="0"/>
              <a:t> “Web”). </a:t>
            </a:r>
            <a:br>
              <a:rPr lang="en-US" sz="1400" dirty="0"/>
            </a:br>
            <a:r>
              <a:rPr lang="en-US" sz="1400" dirty="0"/>
              <a:t>Dat </a:t>
            </a:r>
            <a:r>
              <a:rPr lang="en-US" sz="1400" dirty="0" err="1"/>
              <a:t>verzorgt</a:t>
            </a:r>
            <a:r>
              <a:rPr lang="en-US" sz="1400" dirty="0"/>
              <a:t>: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(LR collections)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/ </a:t>
            </a:r>
            <a:r>
              <a:rPr lang="en-US" sz="1200" dirty="0" err="1">
                <a:solidFill>
                  <a:srgbClr val="D16349"/>
                </a:solidFill>
              </a:rPr>
              <a:t>sortering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>
                <a:solidFill>
                  <a:srgbClr val="D16349"/>
                </a:solidFill>
              </a:rPr>
              <a:t>Copyright: watermark &amp; EXIF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Geschikte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resolutie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Navigeren</a:t>
            </a:r>
            <a:r>
              <a:rPr lang="en-US" sz="1200" dirty="0">
                <a:solidFill>
                  <a:srgbClr val="D16349"/>
                </a:solidFill>
              </a:rPr>
              <a:t> door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r>
              <a:rPr lang="en-US" sz="1200" dirty="0">
                <a:solidFill>
                  <a:srgbClr val="D16349"/>
                </a:solidFill>
              </a:rPr>
              <a:t> (▶)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Hergebruik</a:t>
            </a:r>
            <a:r>
              <a:rPr lang="en-US" sz="1200" dirty="0">
                <a:solidFill>
                  <a:srgbClr val="D16349"/>
                </a:solidFill>
              </a:rPr>
              <a:t> in </a:t>
            </a:r>
            <a:r>
              <a:rPr lang="en-US" sz="1200" dirty="0" err="1">
                <a:solidFill>
                  <a:srgbClr val="D16349"/>
                </a:solidFill>
              </a:rPr>
              <a:t>bestaande</a:t>
            </a:r>
            <a:r>
              <a:rPr lang="en-US" sz="1200" dirty="0">
                <a:solidFill>
                  <a:srgbClr val="D16349"/>
                </a:solidFill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2FA5729-638A-7D76-2D9B-6DF2E9122B73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apps</a:t>
            </a:r>
          </a:p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nl-NL" sz="2400" dirty="0">
                <a:solidFill>
                  <a:schemeClr val="accent3"/>
                </a:solidFill>
              </a:rPr>
              <a:t>Conclusies, status en toekomst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74F665-1245-CF8C-E335-3AF55DF7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56" y="1079393"/>
            <a:ext cx="3317039" cy="3105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13F78-AACB-849A-B95D-CD39ACB92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2493" y="2103120"/>
            <a:ext cx="3432320" cy="3150806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7EDB6894-5003-00D4-C4D7-B650F727D75D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≈ 75 clubs (“geheel” Brabant-Oost)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10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clubs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met ledenlijst en deels met portfolio’s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200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fotografen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25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expertise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tags (b.v. “portret”, “landschap”)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Op weg naar meer regio’s, clubs, portfolio’s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Vereist contactpersoon per regio </a:t>
            </a:r>
            <a:r>
              <a:rPr lang="nl-NL" sz="1200" dirty="0">
                <a:sym typeface="Wingdings" pitchFamily="2" charset="2"/>
              </a:rPr>
              <a:t>(niveau 1 lijst: clubs)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Vereist contactpersoon per club 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(niveau 2 lijst: leden)</a:t>
            </a:r>
            <a:endParaRPr lang="nl-NL" sz="1600" dirty="0">
              <a:solidFill>
                <a:schemeClr val="tx1"/>
              </a:solidFill>
              <a:sym typeface="Wingdings" pitchFamily="2" charset="2"/>
            </a:endParaRPr>
          </a:p>
          <a:p>
            <a:pPr marL="509588" lvl="1" indent="-171450">
              <a:spcBef>
                <a:spcPts val="1000"/>
              </a:spcBef>
              <a:buClrTx/>
              <a:buSzPct val="120000"/>
              <a:buFont typeface="Courier New" panose="02070309020205020404" pitchFamily="49" charset="0"/>
              <a:buChar char="o"/>
            </a:pPr>
            <a:r>
              <a:rPr lang="nl-NL" sz="1100" dirty="0">
                <a:sym typeface="Wingdings" pitchFamily="2" charset="2"/>
              </a:rPr>
              <a:t>Wellicht: contactpersoon per regio die clubs in die regio bijstaat</a:t>
            </a: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ym typeface="Wingdings" pitchFamily="2" charset="2"/>
              </a:rPr>
              <a:t>Nog later: eerste internationaal gebruik</a:t>
            </a:r>
            <a:endParaRPr lang="nl-NL" sz="900" dirty="0">
              <a:solidFill>
                <a:schemeClr val="tx1"/>
              </a:solidFill>
              <a:sym typeface="Wingdings" pitchFamily="2" charset="2"/>
            </a:endParaRP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ym typeface="Wingdings" pitchFamily="2" charset="2"/>
              </a:rPr>
              <a:t>En:</a:t>
            </a:r>
            <a:r>
              <a:rPr lang="nl-NL" sz="900" dirty="0">
                <a:solidFill>
                  <a:schemeClr val="tx1"/>
                </a:solidFill>
                <a:sym typeface="Wingdings" pitchFamily="2" charset="2"/>
              </a:rPr>
              <a:t> enkele vrijwilligers die meehelpen met de techniek te onderhouden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FAQ: 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tinyURL.com/fchFAQnl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	Email: </a:t>
            </a:r>
            <a:r>
              <a:rPr lang="nl-NL" sz="12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vdhamer@msn.com</a:t>
            </a:r>
            <a:endParaRPr lang="nl-NL" sz="1100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2396-8DDD-9F67-BCA6-CD76E59A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26CE-E197-A024-95BA-0ADFA689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BF087-97F7-6BA2-55A9-C0498EDC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C174812-3B43-8F7C-2650-4EDA405D09FC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Privacy,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en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gegevensbeheer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779BD-9EA9-6EEB-B479-F4627DDD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8"/>
          <a:stretch>
            <a:fillRect/>
          </a:stretch>
        </p:blipFill>
        <p:spPr>
          <a:xfrm>
            <a:off x="5109732" y="2026995"/>
            <a:ext cx="4034268" cy="2309379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B8829583-427E-0029-56BA-74F9414103E4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Gevoelige gegevens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app bevat eigenlijk geen gevoelige persoonsgegevens zoals tel/adres.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gegevens komen aardig overeen met wat op meeste clubsites al staat.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App data worden door de clubs beschikbaar gesteld/onderhouden.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Zeggenschap over de inhoud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Wat er wel/niet staat beslist de club.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Laatste woord over inhoud over clublid ligt in principe bij clublid. 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Geen enkel stuk informatie is verplicht.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Hand-en-spandiensten binnen een club: 1 contactpersoon/beheerder.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Gegevensopslag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Liefst foto’s en andere clubgegevens fysiek stallen op de clubsite.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Net als bij de website. Opslagruimte is meestal verwaarloosbaar.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Hoofdlijnen van opzet is te zien in slides 11, 12 en 13.</a:t>
            </a:r>
          </a:p>
        </p:txBody>
      </p:sp>
    </p:spTree>
    <p:extLst>
      <p:ext uri="{BB962C8B-B14F-4D97-AF65-F5344CB8AC3E}">
        <p14:creationId xmlns:p14="http://schemas.microsoft.com/office/powerpoint/2010/main" val="4367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6781441" y="1048879"/>
            <a:ext cx="2316815" cy="4068403"/>
            <a:chOff x="5181600" y="1441166"/>
            <a:chExt cx="1989983" cy="3521475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9" b="5535"/>
            <a:stretch>
              <a:fillRect/>
            </a:stretch>
          </p:blipFill>
          <p:spPr>
            <a:xfrm>
              <a:off x="5181600" y="1441166"/>
              <a:ext cx="1989983" cy="33164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507303" y="4762840"/>
              <a:ext cx="1338592" cy="199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Inzoomen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Fotografiska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NY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83722" y="1027415"/>
            <a:ext cx="4320036" cy="4091382"/>
            <a:chOff x="740545" y="929174"/>
            <a:chExt cx="4320036" cy="4091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29174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bij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Eindhoven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160AE-8921-5365-54F7-74D3F138D570}"/>
              </a:ext>
            </a:extLst>
          </p:cNvPr>
          <p:cNvGrpSpPr/>
          <p:nvPr/>
        </p:nvGrpSpPr>
        <p:grpSpPr>
          <a:xfrm>
            <a:off x="4702891" y="1027416"/>
            <a:ext cx="1910518" cy="4089261"/>
            <a:chOff x="4702891" y="1027416"/>
            <a:chExt cx="1910518" cy="408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39C26-375E-30E6-5DA8-5CE5E120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r="1043" b="-1"/>
            <a:stretch>
              <a:fillRect/>
            </a:stretch>
          </p:blipFill>
          <p:spPr>
            <a:xfrm>
              <a:off x="4702891" y="1027416"/>
              <a:ext cx="1910518" cy="3860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9C9E9-8A63-D380-5A8F-8A971360D839}"/>
                </a:ext>
              </a:extLst>
            </p:cNvPr>
            <p:cNvSpPr txBox="1"/>
            <p:nvPr/>
          </p:nvSpPr>
          <p:spPr>
            <a:xfrm>
              <a:off x="5076100" y="4885844"/>
              <a:ext cx="116410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Musea in Manhattan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296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maximaal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Je kunt fotografen zoeken op basis van expertise (“maatjes”).</a:t>
            </a:r>
            <a:br>
              <a:rPr lang="nl-NL" sz="1200" dirty="0">
                <a:solidFill>
                  <a:srgbClr val="00B0F0"/>
                </a:solidFill>
              </a:rPr>
            </a:br>
            <a:r>
              <a:rPr lang="nl-NL" sz="1200" dirty="0">
                <a:solidFill>
                  <a:srgbClr val="00B0F0"/>
                </a:solidFill>
              </a:rPr>
              <a:t>De app zoekt over clubgrenzen heen.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42076" y="2751578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6606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zoeken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in de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Webversie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(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nog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niet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helemaal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af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FB6EB-8053-F9D4-7560-00DC94B49B5B}"/>
              </a:ext>
            </a:extLst>
          </p:cNvPr>
          <p:cNvGrpSpPr/>
          <p:nvPr/>
        </p:nvGrpSpPr>
        <p:grpSpPr>
          <a:xfrm>
            <a:off x="6810709" y="506689"/>
            <a:ext cx="2127903" cy="4480504"/>
            <a:chOff x="6790146" y="506689"/>
            <a:chExt cx="2201993" cy="448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B5F766-26C3-2225-6A21-92B0730FC476}"/>
                </a:ext>
              </a:extLst>
            </p:cNvPr>
            <p:cNvGrpSpPr/>
            <p:nvPr/>
          </p:nvGrpSpPr>
          <p:grpSpPr>
            <a:xfrm>
              <a:off x="6790146" y="506689"/>
              <a:ext cx="2201993" cy="4480504"/>
              <a:chOff x="6790146" y="506689"/>
              <a:chExt cx="2201993" cy="44805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630D9-852E-06EE-BE5F-FDD75C760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6" b="-606"/>
              <a:stretch>
                <a:fillRect/>
              </a:stretch>
            </p:blipFill>
            <p:spPr>
              <a:xfrm>
                <a:off x="6790146" y="506689"/>
                <a:ext cx="2201993" cy="42496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306C5-BE88-98DB-E376-B5FF3F89C799}"/>
                  </a:ext>
                </a:extLst>
              </p:cNvPr>
              <p:cNvSpPr txBox="1"/>
              <p:nvPr/>
            </p:nvSpPr>
            <p:spPr>
              <a:xfrm>
                <a:off x="6917283" y="4756361"/>
                <a:ext cx="19667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Zoeken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op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Portret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specialisten</a:t>
                </a:r>
                <a:endParaRPr lang="en-NL" sz="9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59B49B4-1D17-12CC-2F2C-42B96A140614}"/>
                  </a:ext>
                </a:extLst>
              </p:cNvPr>
              <p:cNvSpPr/>
              <p:nvPr/>
            </p:nvSpPr>
            <p:spPr>
              <a:xfrm>
                <a:off x="7481832" y="1371647"/>
                <a:ext cx="362757" cy="137374"/>
              </a:xfrm>
              <a:prstGeom prst="ellipse">
                <a:avLst/>
              </a:prstGeom>
              <a:noFill/>
              <a:ln w="28575">
                <a:solidFill>
                  <a:srgbClr val="F6AF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1261A-09CF-5B26-151A-569EC969EAE9}"/>
                </a:ext>
              </a:extLst>
            </p:cNvPr>
            <p:cNvSpPr/>
            <p:nvPr/>
          </p:nvSpPr>
          <p:spPr>
            <a:xfrm>
              <a:off x="7637416" y="2995317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E17446-95B8-20DD-B340-69E0581ABE87}"/>
                </a:ext>
              </a:extLst>
            </p:cNvPr>
            <p:cNvSpPr/>
            <p:nvPr/>
          </p:nvSpPr>
          <p:spPr>
            <a:xfrm>
              <a:off x="7194137" y="4052193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0997EA-BDED-0C1A-CD82-5A90DEA19751}"/>
                </a:ext>
              </a:extLst>
            </p:cNvPr>
            <p:cNvSpPr/>
            <p:nvPr/>
          </p:nvSpPr>
          <p:spPr>
            <a:xfrm>
              <a:off x="7008499" y="4232066"/>
              <a:ext cx="628917" cy="327055"/>
            </a:xfrm>
            <a:prstGeom prst="roundRect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937311" y="1066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Verschillen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50E6AD"/>
                </a:solidFill>
              </a:rPr>
              <a:t>Web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317DE-BE07-2C58-2B4D-3C8DDCBBAFB2}"/>
              </a:ext>
            </a:extLst>
          </p:cNvPr>
          <p:cNvGrpSpPr/>
          <p:nvPr/>
        </p:nvGrpSpPr>
        <p:grpSpPr>
          <a:xfrm>
            <a:off x="262498" y="845003"/>
            <a:ext cx="3921971" cy="4134504"/>
            <a:chOff x="303646" y="575255"/>
            <a:chExt cx="4357745" cy="4593893"/>
          </a:xfrm>
        </p:grpSpPr>
        <p:pic>
          <p:nvPicPr>
            <p:cNvPr id="24" name="Picture 2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35CDD535-643A-DF23-B52B-3B95F6D5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6" y="575255"/>
              <a:ext cx="2178872" cy="42806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A4D898-FA7B-2D78-98ED-17A8CE5E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2519" y="575255"/>
              <a:ext cx="2178872" cy="42806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0CCC1-44D9-A498-393D-4CA910ED68D1}"/>
                </a:ext>
              </a:extLst>
            </p:cNvPr>
            <p:cNvSpPr txBox="1"/>
            <p:nvPr/>
          </p:nvSpPr>
          <p:spPr>
            <a:xfrm>
              <a:off x="1572121" y="4912668"/>
              <a:ext cx="1823140" cy="25648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iPhone app (op iPhone 16e)</a:t>
              </a:r>
              <a:endParaRPr lang="en-NL" sz="9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F462E0-AC45-90BC-799A-D2EF44BE8AB3}"/>
              </a:ext>
            </a:extLst>
          </p:cNvPr>
          <p:cNvGrpSpPr/>
          <p:nvPr/>
        </p:nvGrpSpPr>
        <p:grpSpPr>
          <a:xfrm>
            <a:off x="4898664" y="845003"/>
            <a:ext cx="3921969" cy="4134504"/>
            <a:chOff x="4661392" y="575255"/>
            <a:chExt cx="4357744" cy="45938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A1A095-AC56-6C5A-A76E-AD7043B7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392" y="575255"/>
              <a:ext cx="2178872" cy="4280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2D481-326B-B729-D581-6F053112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264" y="575255"/>
              <a:ext cx="2178872" cy="4280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BFC93-7606-BAD7-385E-40D3EDA0D711}"/>
                </a:ext>
              </a:extLst>
            </p:cNvPr>
            <p:cNvSpPr txBox="1"/>
            <p:nvPr/>
          </p:nvSpPr>
          <p:spPr>
            <a:xfrm>
              <a:off x="5838516" y="4912668"/>
              <a:ext cx="1960038" cy="256480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Webversie</a:t>
              </a:r>
              <a:r>
                <a:rPr lang="en-US" sz="900" dirty="0"/>
                <a:t> (op iPhone 16e)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31640-5B16-3B52-3EBC-87720137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3C2AC0-DDCC-DEF4-AB76-E47BEB18CC22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50E6AD"/>
                </a:solidFill>
              </a:rPr>
              <a:t>Webversie</a:t>
            </a:r>
            <a:r>
              <a:rPr lang="en-US" dirty="0"/>
              <a:t>: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schermen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0801F-64EA-B9A3-AE3E-6AAC01FEE613}"/>
              </a:ext>
            </a:extLst>
          </p:cNvPr>
          <p:cNvGrpSpPr/>
          <p:nvPr/>
        </p:nvGrpSpPr>
        <p:grpSpPr>
          <a:xfrm>
            <a:off x="577402" y="1088088"/>
            <a:ext cx="3374784" cy="3315053"/>
            <a:chOff x="4898664" y="845003"/>
            <a:chExt cx="3921970" cy="38525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D5690-74BB-A17C-F2DD-43AF82EF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64" y="845003"/>
              <a:ext cx="1960985" cy="3852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FB0743-088C-1E3F-CD6A-E20FE44D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649" y="845003"/>
              <a:ext cx="1960985" cy="38525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99D146-0D8C-0C33-197D-16AEB735AC9B}"/>
              </a:ext>
            </a:extLst>
          </p:cNvPr>
          <p:cNvSpPr txBox="1"/>
          <p:nvPr/>
        </p:nvSpPr>
        <p:spPr>
          <a:xfrm>
            <a:off x="1382777" y="4961081"/>
            <a:ext cx="1764034" cy="230832"/>
          </a:xfrm>
          <a:prstGeom prst="rect">
            <a:avLst/>
          </a:prstGeom>
          <a:solidFill>
            <a:srgbClr val="73E6BA"/>
          </a:solidFill>
          <a:ln>
            <a:noFill/>
          </a:ln>
          <a:effectLst>
            <a:softEdge rad="67531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</a:t>
            </a:r>
            <a:r>
              <a:rPr lang="en-US" sz="900" dirty="0" err="1"/>
              <a:t>versie</a:t>
            </a:r>
            <a:r>
              <a:rPr lang="en-US" sz="900" dirty="0"/>
              <a:t> (op iPhone 16e)</a:t>
            </a:r>
            <a:endParaRPr lang="en-NL" sz="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8631B-3D6A-88CB-BF2D-37C7884B0098}"/>
              </a:ext>
            </a:extLst>
          </p:cNvPr>
          <p:cNvGrpSpPr/>
          <p:nvPr/>
        </p:nvGrpSpPr>
        <p:grpSpPr>
          <a:xfrm>
            <a:off x="4506507" y="347730"/>
            <a:ext cx="4239397" cy="4844183"/>
            <a:chOff x="164652" y="347730"/>
            <a:chExt cx="4239397" cy="4844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1A0DB3-2F81-65FE-9EEB-D2C7D42E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52" y="347730"/>
              <a:ext cx="4239397" cy="47957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4846D-AB82-F58E-4345-0542C6DF980D}"/>
                </a:ext>
              </a:extLst>
            </p:cNvPr>
            <p:cNvSpPr txBox="1"/>
            <p:nvPr/>
          </p:nvSpPr>
          <p:spPr>
            <a:xfrm>
              <a:off x="1210376" y="4961081"/>
              <a:ext cx="2147950" cy="230832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</a:t>
              </a:r>
              <a:r>
                <a:rPr lang="en-US" sz="900" dirty="0" err="1"/>
                <a:t>een</a:t>
              </a:r>
              <a:r>
                <a:rPr lang="en-US" sz="900" dirty="0"/>
                <a:t> laptop)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91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4172</TotalTime>
  <Words>1273</Words>
  <Application>Microsoft Macintosh PowerPoint</Application>
  <PresentationFormat>On-screen Show (16:9)</PresentationFormat>
  <Paragraphs>190</Paragraphs>
  <Slides>28</Slides>
  <Notes>13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269</cp:revision>
  <dcterms:created xsi:type="dcterms:W3CDTF">2019-12-06T15:20:23Z</dcterms:created>
  <dcterms:modified xsi:type="dcterms:W3CDTF">2025-11-28T17:26:11Z</dcterms:modified>
</cp:coreProperties>
</file>